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1" r:id="rId6"/>
    <p:sldId id="262" r:id="rId7"/>
    <p:sldId id="264" r:id="rId8"/>
    <p:sldId id="260" r:id="rId9"/>
    <p:sldId id="265" r:id="rId10"/>
    <p:sldId id="266" r:id="rId11"/>
    <p:sldId id="270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44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36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15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50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7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82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4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59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2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7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45CB-79F2-4D95-8B9E-557923F620D1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8C5B-9B84-4EF8-8371-6700952E1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9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Урал в </a:t>
            </a:r>
            <a:r>
              <a:rPr lang="en-US" b="1" dirty="0" smtClean="0"/>
              <a:t>XVIII</a:t>
            </a:r>
            <a:r>
              <a:rPr lang="ru-RU" b="1" dirty="0" smtClean="0"/>
              <a:t> в.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крупной горнозаводской промышленности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643578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Подготовила </a:t>
            </a:r>
            <a:r>
              <a:rPr lang="ru-RU" sz="1200" i="1" dirty="0" err="1" smtClean="0"/>
              <a:t>Рогачкова</a:t>
            </a:r>
            <a:r>
              <a:rPr lang="ru-RU" sz="1200" i="1" dirty="0" smtClean="0"/>
              <a:t> Елена Вячеславовна, учитель истории МАОУ «Средняя общеобразовательная школа № 15», </a:t>
            </a:r>
          </a:p>
          <a:p>
            <a:pPr algn="ctr"/>
            <a:r>
              <a:rPr lang="ru-RU" sz="1200" i="1" dirty="0" smtClean="0"/>
              <a:t>г. Каменск - Уральский</a:t>
            </a:r>
            <a:endParaRPr lang="ru-RU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58082" y="21429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 класс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42467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202767df032e1326cccd122a535030fb-sr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1556792"/>
            <a:ext cx="4067944" cy="4004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«горной власти»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96752"/>
            <a:ext cx="5328592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/>
              <a:t>Во главе </a:t>
            </a:r>
            <a:r>
              <a:rPr lang="ru-RU" sz="3600" dirty="0" smtClean="0"/>
              <a:t>– екатеринбургский главный командир (должность приравнена к губернаторской)</a:t>
            </a:r>
          </a:p>
          <a:p>
            <a:r>
              <a:rPr lang="ru-RU" sz="3600" b="1" dirty="0" smtClean="0"/>
              <a:t>Высший орган горного ведомства на Урале</a:t>
            </a:r>
            <a:r>
              <a:rPr lang="ru-RU" sz="3600" dirty="0" smtClean="0"/>
              <a:t>: </a:t>
            </a:r>
            <a:r>
              <a:rPr lang="ru-RU" sz="3600" i="1" dirty="0" smtClean="0"/>
              <a:t>Канцелярия горных дел - Сибирское горное начальство - </a:t>
            </a:r>
            <a:r>
              <a:rPr lang="ru-RU" sz="3600" i="1" dirty="0" err="1" smtClean="0"/>
              <a:t>Обер-бергамт</a:t>
            </a:r>
            <a:r>
              <a:rPr lang="ru-RU" sz="3600" i="1" dirty="0" smtClean="0"/>
              <a:t> - Канцелярия Главного правления Сибирских, Казанских и Оренбургских заводов.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56173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Печать Сибирского </a:t>
            </a:r>
          </a:p>
          <a:p>
            <a:pPr algn="ctr"/>
            <a:r>
              <a:rPr lang="ru-RU" sz="2400" b="1" dirty="0" err="1" smtClean="0"/>
              <a:t>Обер-бергамта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1724-1727 гг.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2226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0-tub-ru.yandex.net/i?id=b859a1abdd2e45ba76c6066c458d9aa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951980"/>
            <a:ext cx="9131990" cy="4527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284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На Урале работали заводы: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" y="1268760"/>
            <a:ext cx="8856984" cy="54620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1)</a:t>
            </a:r>
            <a:r>
              <a:rPr lang="ru-RU" b="1" dirty="0" smtClean="0"/>
              <a:t> </a:t>
            </a:r>
            <a:r>
              <a:rPr lang="ru-RU" sz="3700" b="1" dirty="0" smtClean="0"/>
              <a:t>Казенные.</a:t>
            </a:r>
          </a:p>
          <a:p>
            <a:pPr marL="0" indent="0">
              <a:buNone/>
            </a:pPr>
            <a:r>
              <a:rPr lang="ru-RU" sz="3700" dirty="0" smtClean="0"/>
              <a:t>2) </a:t>
            </a:r>
            <a:r>
              <a:rPr lang="ru-RU" sz="3700" b="1" dirty="0" smtClean="0"/>
              <a:t>Частные</a:t>
            </a:r>
            <a:r>
              <a:rPr lang="ru-RU" sz="3700" dirty="0" smtClean="0"/>
              <a:t>: </a:t>
            </a:r>
          </a:p>
          <a:p>
            <a:pPr>
              <a:buFontTx/>
              <a:buChar char="-"/>
            </a:pPr>
            <a:r>
              <a:rPr lang="ru-RU" sz="3700" u="sng" dirty="0" smtClean="0"/>
              <a:t>Владельческие</a:t>
            </a:r>
            <a:r>
              <a:rPr lang="ru-RU" sz="3700" dirty="0" smtClean="0"/>
              <a:t> - строились собственниками вотчинных имений на своих землях; рабочая сила – собственные крепостные.</a:t>
            </a:r>
          </a:p>
          <a:p>
            <a:pPr>
              <a:buFontTx/>
              <a:buChar char="-"/>
            </a:pPr>
            <a:r>
              <a:rPr lang="ru-RU" sz="3700" u="sng" dirty="0" smtClean="0"/>
              <a:t>Посессионные</a:t>
            </a:r>
            <a:r>
              <a:rPr lang="ru-RU" sz="3700" dirty="0" smtClean="0"/>
              <a:t> (от лат. </a:t>
            </a:r>
            <a:r>
              <a:rPr lang="en-US" sz="3700" i="1" dirty="0" err="1" smtClean="0"/>
              <a:t>possessio</a:t>
            </a:r>
            <a:r>
              <a:rPr lang="ru-RU" sz="3700" dirty="0" smtClean="0"/>
              <a:t> – «владение») – получали в условное владение (</a:t>
            </a:r>
            <a:r>
              <a:rPr lang="ru-RU" sz="3700" i="1" dirty="0" smtClean="0"/>
              <a:t>на условиях использования их в металлургическом производстве</a:t>
            </a:r>
            <a:r>
              <a:rPr lang="ru-RU" sz="3700" dirty="0" smtClean="0"/>
              <a:t>)  земли, леса, рудники, а также работников от государства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205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Основные категории заводских работников: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9048" y="980728"/>
            <a:ext cx="9433048" cy="5328592"/>
          </a:xfrm>
        </p:spPr>
        <p:txBody>
          <a:bodyPr>
            <a:noAutofit/>
          </a:bodyPr>
          <a:lstStyle/>
          <a:p>
            <a:r>
              <a:rPr lang="ru-RU" u="sng" dirty="0" smtClean="0"/>
              <a:t>Приписные крестьяне </a:t>
            </a:r>
            <a:r>
              <a:rPr lang="ru-RU" dirty="0" smtClean="0"/>
              <a:t>– государственные крестьяне, приписанные к казенным и посессионным заводам. Были заняты на вспомогательных работах. Жили в своих деревнях.</a:t>
            </a:r>
          </a:p>
          <a:p>
            <a:r>
              <a:rPr lang="ru-RU" u="sng" dirty="0" smtClean="0"/>
              <a:t>Работные люди </a:t>
            </a:r>
            <a:r>
              <a:rPr lang="ru-RU" dirty="0" smtClean="0"/>
              <a:t>– жили в заводских поселках.  </a:t>
            </a:r>
            <a:r>
              <a:rPr lang="ru-RU" dirty="0" smtClean="0">
                <a:solidFill>
                  <a:prstClr val="black"/>
                </a:solidFill>
              </a:rPr>
              <a:t>Были </a:t>
            </a:r>
            <a:r>
              <a:rPr lang="ru-RU" dirty="0">
                <a:solidFill>
                  <a:prstClr val="black"/>
                </a:solidFill>
              </a:rPr>
              <a:t>заняты на вспомогательных </a:t>
            </a:r>
            <a:r>
              <a:rPr lang="ru-RU" dirty="0" smtClean="0">
                <a:solidFill>
                  <a:prstClr val="black"/>
                </a:solidFill>
              </a:rPr>
              <a:t>работах. Получали плату деньгами и провиантом.</a:t>
            </a:r>
          </a:p>
          <a:p>
            <a:r>
              <a:rPr lang="ru-RU" u="sng" dirty="0" smtClean="0">
                <a:solidFill>
                  <a:prstClr val="black"/>
                </a:solidFill>
              </a:rPr>
              <a:t>Мастеровые</a:t>
            </a:r>
            <a:r>
              <a:rPr lang="ru-RU" dirty="0" smtClean="0">
                <a:solidFill>
                  <a:prstClr val="black"/>
                </a:solidFill>
              </a:rPr>
              <a:t> – люди, обладавшие заводской профессией и работавшие в заводских цехах. Жили в заводских поселках. </a:t>
            </a:r>
            <a:r>
              <a:rPr lang="ru-RU" dirty="0">
                <a:solidFill>
                  <a:prstClr val="black"/>
                </a:solidFill>
              </a:rPr>
              <a:t>Получали плату деньгами и провиантом.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107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74" y="5445224"/>
            <a:ext cx="8435280" cy="15373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en-US" b="1" dirty="0" smtClean="0"/>
              <a:t>XVIII</a:t>
            </a:r>
            <a:r>
              <a:rPr lang="ru-RU" b="1" dirty="0" smtClean="0"/>
              <a:t> веке рост населения уральских заводских поселков шел в первую очередь за счет прибытия переселенцев и лишь во вторую – за счет рождаемости.</a:t>
            </a:r>
            <a:endParaRPr lang="ru-RU" b="1" dirty="0"/>
          </a:p>
        </p:txBody>
      </p:sp>
      <p:pic>
        <p:nvPicPr>
          <p:cNvPr id="13314" name="Picture 2" descr="http://vgallery.magtu.ru/upload/images/products/kaminskiy/kaminskiy_5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0"/>
            <a:ext cx="899940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83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Всего за </a:t>
            </a:r>
            <a:r>
              <a:rPr lang="en-US" sz="4800" b="1" dirty="0" smtClean="0"/>
              <a:t>XVIII</a:t>
            </a:r>
            <a:r>
              <a:rPr lang="ru-RU" sz="4800" b="1" dirty="0" smtClean="0"/>
              <a:t> век на Урале было построено: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123 чугуноплавильных и железоделательных заводов</a:t>
            </a:r>
          </a:p>
          <a:p>
            <a:r>
              <a:rPr lang="ru-RU" sz="4800" b="1" dirty="0" smtClean="0"/>
              <a:t>53 медеплавильных заводов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28803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auction.ru/offer_images/2015/08/13/08/big/Z/ZVfORgO65be/na_urale_115_domennaja_pech_v_jurezanskom_za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4793" cy="5949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В истории Урала преобразованиями Петра была открыта новая страница – горнозаводская, индустриальная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37146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Металлургические заводы Урала в первой четверти </a:t>
            </a:r>
            <a:r>
              <a:rPr lang="en-US" b="1" dirty="0" smtClean="0"/>
              <a:t>XVIII</a:t>
            </a:r>
            <a:r>
              <a:rPr lang="ru-RU" b="1" dirty="0" smtClean="0"/>
              <a:t> 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117d/00038064-396113d0/img11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84" t="23077" b="23718"/>
          <a:stretch/>
        </p:blipFill>
        <p:spPr bwMode="auto">
          <a:xfrm>
            <a:off x="1547664" y="1484784"/>
            <a:ext cx="6408712" cy="551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2491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 rot="5073789">
            <a:off x="4609189" y="1353104"/>
            <a:ext cx="3850801" cy="44309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/>
              <a:t>Винниус</a:t>
            </a:r>
            <a:r>
              <a:rPr lang="ru-RU" dirty="0" smtClean="0"/>
              <a:t> Андрей Андреевич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256" y="2132856"/>
            <a:ext cx="33711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н</a:t>
            </a:r>
            <a:r>
              <a:rPr lang="ru-RU" sz="4000" b="1" dirty="0" smtClean="0"/>
              <a:t>а Урале обнаружена «зело добрая руда»</a:t>
            </a:r>
            <a:endParaRPr lang="ru-RU" sz="4000" b="1" dirty="0"/>
          </a:p>
        </p:txBody>
      </p:sp>
      <p:pic>
        <p:nvPicPr>
          <p:cNvPr id="2050" name="Picture 2" descr="https://cdn.turkaramamotoru.com/ru/vinius-andrej-andreevich-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1913"/>
            <a:ext cx="3505556" cy="5416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266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Каменский завод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1926055/14e9856b-7424-4be2-a8e2-f33d4e3d637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383"/>
            <a:ext cx="8502530" cy="5469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326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Невьянский завод</a:t>
            </a:r>
            <a:endParaRPr lang="ru-RU" sz="4000" b="1" dirty="0"/>
          </a:p>
        </p:txBody>
      </p:sp>
      <p:pic>
        <p:nvPicPr>
          <p:cNvPr id="5122" name="Picture 2" descr="https://nmz-group.ru/upload/iblock/9bb/9bbee109c4c6349582cd29aa363195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361"/>
            <a:ext cx="6300192" cy="4200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емидов Никита Демидович (Антуфьев)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48" y="25164"/>
            <a:ext cx="2860552" cy="3979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429309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Никита </a:t>
            </a:r>
            <a:r>
              <a:rPr lang="ru-RU" sz="3200" b="1" dirty="0" err="1" smtClean="0"/>
              <a:t>Демидович</a:t>
            </a:r>
            <a:r>
              <a:rPr lang="ru-RU" sz="3200" b="1" dirty="0" smtClean="0"/>
              <a:t> Демидов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23744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dimitri.moseparh.ru/files/2019/11/IMG_05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587"/>
          <a:stretch/>
        </p:blipFill>
        <p:spPr bwMode="auto">
          <a:xfrm>
            <a:off x="-1" y="260648"/>
            <a:ext cx="4416425" cy="5196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21" y="543557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Василий Никитич Татищев</a:t>
            </a:r>
            <a:endParaRPr lang="ru-RU" sz="3600" b="1" dirty="0"/>
          </a:p>
        </p:txBody>
      </p:sp>
      <p:pic>
        <p:nvPicPr>
          <p:cNvPr id="6148" name="Picture 4" descr="http://www.proznanie.ru/photo/image1345789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4326"/>
            <a:ext cx="3918434" cy="4873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6064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Вилим</a:t>
            </a:r>
            <a:r>
              <a:rPr lang="ru-RU" sz="3600" b="1" dirty="0" smtClean="0"/>
              <a:t> Иванович (Георг </a:t>
            </a:r>
            <a:r>
              <a:rPr lang="ru-RU" sz="3600" b="1" dirty="0" err="1" smtClean="0"/>
              <a:t>Виллем</a:t>
            </a:r>
            <a:r>
              <a:rPr lang="ru-RU" sz="3600" b="1" dirty="0" smtClean="0"/>
              <a:t>) </a:t>
            </a:r>
          </a:p>
          <a:p>
            <a:pPr algn="ctr"/>
            <a:r>
              <a:rPr lang="ru-RU" sz="3600" b="1" dirty="0" smtClean="0"/>
              <a:t>де </a:t>
            </a:r>
            <a:r>
              <a:rPr lang="ru-RU" sz="3600" b="1" dirty="0" err="1" smtClean="0"/>
              <a:t>Геннин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96721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1723 году на Исети был основан Екатеринбург – завод, крепость и столица горнозаводского края</a:t>
            </a:r>
            <a:endParaRPr lang="ru-RU" dirty="0"/>
          </a:p>
        </p:txBody>
      </p:sp>
      <p:pic>
        <p:nvPicPr>
          <p:cNvPr id="7170" name="Picture 2" descr="https://avatars.mds.yandex.net/get-zen_doc/101122/pub_5c357e24fa137100aab50200_5c357e29512ee600aaa220f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150001" cy="5274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792" y="57332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Екатерина </a:t>
            </a:r>
            <a:r>
              <a:rPr lang="en-US" sz="4000" b="1" dirty="0" smtClean="0"/>
              <a:t>I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405046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60648"/>
            <a:ext cx="4104456" cy="6597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i="1" dirty="0" err="1" smtClean="0"/>
              <a:t>Геннин</a:t>
            </a:r>
            <a:r>
              <a:rPr lang="ru-RU" i="1" dirty="0" smtClean="0"/>
              <a:t> и Татищев, являясь противоположными натурами, отличным образом дополняли друг друга. </a:t>
            </a:r>
            <a:r>
              <a:rPr lang="ru-RU" i="1" dirty="0" err="1" smtClean="0"/>
              <a:t>Геннин</a:t>
            </a:r>
            <a:r>
              <a:rPr lang="ru-RU" i="1" dirty="0" smtClean="0"/>
              <a:t> принес с собой прекрасное знание горного дела, неусыпное рвение и честность, а Татищев, …, обладал почти гениальной всесторонностью, чем был сам Петр </a:t>
            </a:r>
            <a:r>
              <a:rPr lang="en-US" i="1" dirty="0" smtClean="0"/>
              <a:t>I</a:t>
            </a:r>
            <a:r>
              <a:rPr lang="ru-RU" i="1" dirty="0" smtClean="0"/>
              <a:t>, этот прообраз всех русских самоучек»</a:t>
            </a:r>
          </a:p>
          <a:p>
            <a:pPr marL="0" indent="0">
              <a:buNone/>
            </a:pPr>
            <a:r>
              <a:rPr lang="ru-RU" dirty="0" smtClean="0"/>
              <a:t>Д.Н. Мамин-Сибиряк</a:t>
            </a:r>
            <a:endParaRPr lang="ru-RU" dirty="0"/>
          </a:p>
        </p:txBody>
      </p:sp>
      <p:pic>
        <p:nvPicPr>
          <p:cNvPr id="8194" name="Picture 2" descr="https://i.uralweb.ru/albums/fotos/920x-/o/187/18727e455a6eb4469ad8b7489989e56c.jpg?1577052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7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5036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384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Урал в XVIII в.</vt:lpstr>
      <vt:lpstr>Слайд 2</vt:lpstr>
      <vt:lpstr>Металлургические заводы Урала в первой четверти XVIII в.</vt:lpstr>
      <vt:lpstr>Винниус Андрей Андреевич</vt:lpstr>
      <vt:lpstr>Каменский завод</vt:lpstr>
      <vt:lpstr>Слайд 6</vt:lpstr>
      <vt:lpstr>Слайд 7</vt:lpstr>
      <vt:lpstr>Слайд 8</vt:lpstr>
      <vt:lpstr>Слайд 9</vt:lpstr>
      <vt:lpstr>Система «горной власти»</vt:lpstr>
      <vt:lpstr>Слайд 11</vt:lpstr>
      <vt:lpstr>На Урале работали заводы:</vt:lpstr>
      <vt:lpstr>Основные категории заводских работников:</vt:lpstr>
      <vt:lpstr>Слайд 14</vt:lpstr>
      <vt:lpstr>Всего за XVIII век на Урале было построено: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 в XVIII в.</dc:title>
  <dc:creator>Пользователь Windows</dc:creator>
  <cp:lastModifiedBy>Admin</cp:lastModifiedBy>
  <cp:revision>15</cp:revision>
  <dcterms:created xsi:type="dcterms:W3CDTF">2020-01-31T12:35:46Z</dcterms:created>
  <dcterms:modified xsi:type="dcterms:W3CDTF">2020-02-26T11:07:08Z</dcterms:modified>
</cp:coreProperties>
</file>